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omments/modernComment_10B_70F823FE.xml" ContentType="application/vnd.ms-powerpoint.comments+xml"/>
  <Override PartName="/ppt/comments/modernComment_10C_43AAEE08.xml" ContentType="application/vnd.ms-powerpoint.comments+xml"/>
  <Override PartName="/ppt/comments/modernComment_10D_ACB72532.xml" ContentType="application/vnd.ms-powerpoint.comments+xml"/>
  <Override PartName="/ppt/comments/modernComment_10E_9EBCFDC6.xml" ContentType="application/vnd.ms-powerpoint.comments+xml"/>
  <Override PartName="/ppt/comments/modernComment_10F_8639FC8D.xml" ContentType="application/vnd.ms-powerpoint.comments+xml"/>
  <Override PartName="/ppt/notesSlides/notesSlide1.xml" ContentType="application/vnd.openxmlformats-officedocument.presentationml.notesSlide+xml"/>
  <Override PartName="/ppt/comments/modernComment_110_5B6FAD63.xml" ContentType="application/vnd.ms-powerpoint.comments+xml"/>
  <Override PartName="/ppt/comments/modernComment_113_D6B4581E.xml" ContentType="application/vnd.ms-powerpoint.comments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6"/>
  </p:notesMasterIdLst>
  <p:sldIdLst>
    <p:sldId id="256" r:id="rId5"/>
    <p:sldId id="266" r:id="rId6"/>
    <p:sldId id="267" r:id="rId7"/>
    <p:sldId id="268" r:id="rId8"/>
    <p:sldId id="269" r:id="rId9"/>
    <p:sldId id="270" r:id="rId10"/>
    <p:sldId id="271" r:id="rId11"/>
    <p:sldId id="272" r:id="rId12"/>
    <p:sldId id="273" r:id="rId13"/>
    <p:sldId id="275" r:id="rId14"/>
    <p:sldId id="265" r:id="rId15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F494A265-06DD-B820-9FCE-2D1F7EC2A206}" name="게스트 사용자" initials="게사" userId="S::urn:spo:anon#4bd7166ad1f25dde827b53055d69f8c67ae07af7d588d26c5fd90185ea495ca0::" providerId="AD"/>
  <p188:author id="{2BA278ED-ABC1-C6A7-170F-CE2D1B74B419}" name="신아영 (컴퓨터과학과)" initials="신(" userId="신아영 (컴퓨터과학과)" providerId="Non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487" autoAdjust="0"/>
    <p:restoredTop sz="94660"/>
  </p:normalViewPr>
  <p:slideViewPr>
    <p:cSldViewPr>
      <p:cViewPr varScale="1">
        <p:scale>
          <a:sx n="70" d="100"/>
          <a:sy n="70" d="100"/>
        </p:scale>
        <p:origin x="316" y="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8/10/relationships/authors" Target="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comments/modernComment_10B_70F823FE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47511F7B-169D-4C77-9475-E83FEBA09776}" authorId="{2BA278ED-ABC1-C6A7-170F-CE2D1B74B419}" created="2021-12-11T08:20:16.986">
    <pc:sldMkLst xmlns:pc="http://schemas.microsoft.com/office/powerpoint/2013/main/command">
      <pc:docMk/>
      <pc:sldMk cId="1895310334" sldId="267"/>
    </pc:sldMkLst>
    <p188:txBody>
      <a:bodyPr/>
      <a:lstStyle/>
      <a:p>
        <a:r>
          <a:rPr lang="ko-KR" altLang="en-US"/>
          <a:t>연결리스트 스택으로 구현한 미로.
엔터 입력하면 stack을 pop함.
(스택은 항상 가장 최근 저장된 것이 pop됨. 후입선출)
상하좌우 갈 수 있는 길을 push하는 것 반복.
상단 stack 값이 출구면 탐색 성공하고 종료. 
깊이 우선 탐색: 간단히 말하면
-&gt; 갈 수 있는 곳까지 간 후 막히면 다시 다른 길을 찾는 방식이라고 할 수 있음.</a:t>
        </a:r>
      </a:p>
    </p188:txBody>
  </p188:cm>
</p188:cmLst>
</file>

<file path=ppt/comments/modernComment_10C_43AAEE08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1DA2223C-7FD2-481E-9E27-F1D15F026D57}" authorId="{F494A265-06DD-B820-9FCE-2D1F7EC2A206}" created="2021-12-11T08:06:12.815">
    <pc:sldMkLst xmlns:pc="http://schemas.microsoft.com/office/powerpoint/2013/main/command">
      <pc:docMk/>
      <pc:sldMk cId="1135275528" sldId="268"/>
    </pc:sldMkLst>
    <p188:txBody>
      <a:bodyPr/>
      <a:lstStyle/>
      <a:p>
        <a:r>
          <a:rPr lang="ko-KR" altLang="en-US"/>
          <a:t> 사용자가 enter를 입력하면 상단 queue객체를 dequeue한 후 상,하,좌,우 순서로 갈 수 있는 길을 판단하여 enqueue하는 것을 반복합니다.    queue는 선입선출이기에 미로의 모든 길을 탐색합니다(너비 우선 탐색).    만약 큐의 상단 객체(front)가 출구이면 종료됩니다.    count값은 dequeue할 때 마다 증가합니다.</a:t>
        </a:r>
      </a:p>
    </p188:txBody>
  </p188:cm>
</p188:cmLst>
</file>

<file path=ppt/comments/modernComment_10D_ACB72532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C9556E9E-84FB-4B36-A426-1EDC45D48517}" authorId="{2BA278ED-ABC1-C6A7-170F-CE2D1B74B419}" created="2021-12-11T09:37:30.629">
    <pc:sldMkLst xmlns:pc="http://schemas.microsoft.com/office/powerpoint/2013/main/command">
      <pc:docMk/>
      <pc:sldMk cId="2897683762" sldId="269"/>
    </pc:sldMkLst>
    <p188:txBody>
      <a:bodyPr/>
      <a:lstStyle/>
      <a:p>
        <a:r>
          <a:rPr lang="ko-KR" altLang="en-US"/>
          <a:t>스택, 큐 출구 통과할 때까지 경로 계속 출력
스택 먼저 그 다음 큐</a:t>
        </a:r>
      </a:p>
    </p188:txBody>
  </p188:cm>
</p188:cmLst>
</file>

<file path=ppt/comments/modernComment_10E_9EBCFDC6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B5CE538A-3273-42AE-87E7-A645BD87FB2D}" authorId="{F494A265-06DD-B820-9FCE-2D1F7EC2A206}" created="2021-12-11T08:05:11.077">
    <pc:sldMkLst xmlns:pc="http://schemas.microsoft.com/office/powerpoint/2013/main/command">
      <pc:docMk/>
      <pc:sldMk cId="2663185862" sldId="270"/>
    </pc:sldMkLst>
    <p188:txBody>
      <a:bodyPr/>
      <a:lstStyle/>
      <a:p>
        <a:r>
          <a:rPr lang="ko-KR" altLang="en-US"/>
          <a:t>기본미로와 다른 흐름으로 진행됩니다.
 기본 미로에서는 empty 상태가 아니어도 출구를 만난다면 탐색이 종료되었지만
  여기서는 출구를 만나면 empty상태가 될 때 까지 pop, dequeue 하고, 스택과 큐 모두가 empty상태가 되면 탐색이 종료됩니다.
 스택과 큐는 각각 map정보를 따로 가지며
 스택과 큐가 비어있지 않은동안 pop, dequeue를 하고
 상,하,좌,우의 길이 갈 수 있는 길이며, 지나 온 길이 아니라면 그 위치를 push, enqueue 합니다.
 이 때 만약 출구를 만난다면 스택과 큐가 공백 상태 일 때까지 pop, dequeue 합니다.</a:t>
        </a:r>
      </a:p>
    </p188:txBody>
  </p188:cm>
</p188:cmLst>
</file>

<file path=ppt/comments/modernComment_10F_8639FC8D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0EED263F-D07B-4FF0-9EF9-9EC5DD442B75}" authorId="{F494A265-06DD-B820-9FCE-2D1F7EC2A206}" created="2021-12-11T08:17:33.004">
    <pc:sldMkLst xmlns:pc="http://schemas.microsoft.com/office/powerpoint/2013/main/command">
      <pc:docMk/>
      <pc:sldMk cId="2251947149" sldId="271"/>
    </pc:sldMkLst>
    <p188:txBody>
      <a:bodyPr/>
      <a:lstStyle/>
      <a:p>
        <a:r>
          <a:rPr lang="ko-KR" altLang="en-US"/>
          <a:t>1. 먼저 입구 위치를 큐에 삽입하고(roadMap()에서 삽입됩니다.)
  2. 큐가 비어있지 않는 동안
  -&gt; 1. 큐에 상단 객체를 복사 (이전위치)
  2. 방향키를 입력받고
  3. 해당 방향의 위치가 출구이면 큐의 상단 객체(이전위치)를 삭제한 후 다시 이동한 위치를 큐에 삽입하고 삭제합니다.
    이전위치는 다시 길로, 이동한 위치는 현재 위치로 표시합니다. 그리고 게임이 종료됩니다. 이 때 queue에는 아무 요소가 남아있지 않습니다.
  4. 해당 방향의 위치가 갈 수 있는 길이고, 벽이 아니면 큐의 맨앞 요소(이전 위치)를 삭제한 후 다시 이동한 위치를 큐에 삽입합니다.
    이전위치는 다시 길로, 이동한 위치는 현재 위치로 표시합니다.
  3. count는 dequeue 할 때 마다 증가합니다. (입구~출구까지 사용자가 지나간 모든 위치를 큐에 삽입하기에, 방향키의 입력 횟수와 동일합니다.)</a:t>
        </a:r>
      </a:p>
    </p188:txBody>
  </p188:cm>
</p188:cmLst>
</file>

<file path=ppt/comments/modernComment_110_5B6FAD63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05882F90-5934-47EC-8DDD-D5285532D438}" authorId="{2BA278ED-ABC1-C6A7-170F-CE2D1B74B419}" created="2021-12-11T09:50:59.133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1534045539" sldId="272"/>
      <ac:spMk id="11" creationId="{EB28354F-C6E8-4B1C-80C3-C00BC550CE45}"/>
    </ac:deMkLst>
    <p188:txBody>
      <a:bodyPr/>
      <a:lstStyle/>
      <a:p>
        <a:r>
          <a:rPr lang="ko-KR" altLang="en-US"/>
          <a:t>적의 위치는 통로 부분에 임의로 지정.
적의 stack을 추가로 만들어서 2개의 스택을 이용.
rand 를 이용해서 적이 이동할 위치 랜덤으로 지정.  이동할 때 원래 있던 곳은 통로로 다시 변경. 
이동 횟수: 사용자가 pop, push 모두 하고 이동 완료 후 cnt값 증가</a:t>
        </a:r>
      </a:p>
    </p188:txBody>
  </p188:cm>
</p188:cmLst>
</file>

<file path=ppt/comments/modernComment_113_D6B4581E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0B93229F-191B-43FF-BB7D-03EB01FE6135}" authorId="{2BA278ED-ABC1-C6A7-170F-CE2D1B74B419}" created="2021-12-11T09:58:38.517">
    <pc:sldMkLst xmlns:pc="http://schemas.microsoft.com/office/powerpoint/2013/main/command">
      <pc:docMk/>
      <pc:sldMk cId="3602143262" sldId="275"/>
    </pc:sldMkLst>
    <p188:txBody>
      <a:bodyPr/>
      <a:lstStyle/>
      <a:p>
        <a:r>
          <a:rPr lang="ko-KR" altLang="en-US"/>
          <a:t>스택 게임 1 과 사용자 이동 방법 같음
이동 할 수 없는 곳으로 이동할 때 마다 count 값 증가 시키고 3번 부딪히면 게임 종료.
미로 표시: 미로 가로 크기 / 2 - 2 보다 크고 미로 가로크기/2 +1 보다 작은 경우, 세로크기 - 1 보다 작고 크기 1보다 큰 미로 위치의   통로, 벽을 ?로 표시
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1485EA-08F1-4DBF-A003-EA783B74CE01}" type="datetimeFigureOut">
              <a:rPr lang="ko-KR" altLang="en-US" smtClean="0"/>
              <a:t>2021-12-11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8C1754-25B7-4A7E-8696-EF345332D0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59988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8C1754-25B7-4A7E-8696-EF345332D0C6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525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12/11/2021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12/11/2021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12/11/2021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12/11/2021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24.png"/><Relationship Id="rId2" Type="http://schemas.microsoft.com/office/2018/10/relationships/comments" Target="../comments/modernComment_113_D6B4581E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microsoft.com/office/2018/10/relationships/comments" Target="../comments/modernComment_10B_70F823FE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microsoft.com/office/2018/10/relationships/comments" Target="../comments/modernComment_10C_43AAEE0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microsoft.com/office/2018/10/relationships/comments" Target="../comments/modernComment_10D_ACB725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microsoft.com/office/2018/10/relationships/comments" Target="../comments/modernComment_10E_9EBCFDC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microsoft.com/office/2018/10/relationships/comments" Target="../comments/modernComment_10F_8639FC8D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10_5B6FAD63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036355" y="687628"/>
            <a:ext cx="576344" cy="576344"/>
            <a:chOff x="15652948" y="5779722"/>
            <a:chExt cx="576344" cy="576344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5652948" y="5779722"/>
              <a:ext cx="576344" cy="576344"/>
              <a:chOff x="15652948" y="5779722"/>
              <a:chExt cx="576344" cy="576344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5652948" y="5779722"/>
                <a:ext cx="576344" cy="576344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15769519" y="5898836"/>
              <a:ext cx="343202" cy="365098"/>
              <a:chOff x="15769519" y="5898836"/>
              <a:chExt cx="343202" cy="365098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5769519" y="5898836"/>
                <a:ext cx="343202" cy="365098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5426797" y="2372157"/>
            <a:ext cx="4885971" cy="3323847"/>
            <a:chOff x="5426797" y="2372157"/>
            <a:chExt cx="4885971" cy="332384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26797" y="2372157"/>
              <a:ext cx="4885971" cy="332384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743242" y="2458280"/>
            <a:ext cx="4504606" cy="3321442"/>
            <a:chOff x="8743242" y="2458280"/>
            <a:chExt cx="4504606" cy="332144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743242" y="2458280"/>
              <a:ext cx="4504606" cy="332144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73016" y="1291258"/>
            <a:ext cx="16939683" cy="114286"/>
            <a:chOff x="673016" y="1291258"/>
            <a:chExt cx="16939683" cy="11428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73016" y="1291258"/>
              <a:ext cx="16939683" cy="11428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73016" y="8908742"/>
            <a:ext cx="16939683" cy="114286"/>
            <a:chOff x="673016" y="8908742"/>
            <a:chExt cx="16939683" cy="11428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73016" y="8908742"/>
              <a:ext cx="16939683" cy="114286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C743159B-297E-4A9F-8183-88CF7573292A}"/>
              </a:ext>
            </a:extLst>
          </p:cNvPr>
          <p:cNvSpPr txBox="1"/>
          <p:nvPr/>
        </p:nvSpPr>
        <p:spPr>
          <a:xfrm>
            <a:off x="3331383" y="6232293"/>
            <a:ext cx="1162523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200" b="1" dirty="0"/>
              <a:t>윈도우 어플리케이션 </a:t>
            </a:r>
            <a:r>
              <a:rPr lang="en-US" altLang="ko-KR" sz="7200" b="1" dirty="0"/>
              <a:t>Project</a:t>
            </a:r>
            <a:endParaRPr lang="ko-KR" altLang="en-US" sz="7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8D1EE4-204C-405B-8C07-DAC95E942209}"/>
              </a:ext>
            </a:extLst>
          </p:cNvPr>
          <p:cNvSpPr txBox="1"/>
          <p:nvPr/>
        </p:nvSpPr>
        <p:spPr>
          <a:xfrm flipH="1">
            <a:off x="11892233" y="7570517"/>
            <a:ext cx="3064384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2400" dirty="0"/>
              <a:t>202033011	</a:t>
            </a:r>
            <a:r>
              <a:rPr lang="ko-KR" altLang="en-US" sz="2400" dirty="0" err="1"/>
              <a:t>김채림</a:t>
            </a:r>
            <a:endParaRPr lang="en-US" altLang="ko-KR" sz="2400" dirty="0"/>
          </a:p>
          <a:p>
            <a:r>
              <a:rPr lang="en-US" altLang="ko-KR" sz="2400" dirty="0"/>
              <a:t>202033016 	</a:t>
            </a:r>
            <a:r>
              <a:rPr lang="ko-KR" altLang="en-US" sz="2400" err="1"/>
              <a:t>신아영</a:t>
            </a:r>
            <a:endParaRPr lang="en-US" altLang="ko-KR" sz="2400" err="1"/>
          </a:p>
          <a:p>
            <a:r>
              <a:rPr lang="en-US" altLang="ko-KR" sz="2400"/>
              <a:t>201833005</a:t>
            </a:r>
            <a:r>
              <a:rPr lang="en-US" altLang="ko-KR" sz="2400" dirty="0"/>
              <a:t>	</a:t>
            </a:r>
            <a:r>
              <a:rPr lang="ko-KR" altLang="en-US" sz="2400" dirty="0"/>
              <a:t>김성태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6" name="그룹 1006"/>
          <p:cNvGrpSpPr/>
          <p:nvPr/>
        </p:nvGrpSpPr>
        <p:grpSpPr>
          <a:xfrm>
            <a:off x="673016" y="1291258"/>
            <a:ext cx="16939683" cy="114286"/>
            <a:chOff x="673016" y="1291258"/>
            <a:chExt cx="16939683" cy="11428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3016" y="1291258"/>
              <a:ext cx="16939683" cy="114286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640606A1-1E6A-4322-A56D-1A2067AC01D3}"/>
              </a:ext>
            </a:extLst>
          </p:cNvPr>
          <p:cNvSpPr txBox="1"/>
          <p:nvPr/>
        </p:nvSpPr>
        <p:spPr>
          <a:xfrm>
            <a:off x="642234" y="517404"/>
            <a:ext cx="11016366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4800" b="1" dirty="0">
                <a:cs typeface="Calibri"/>
              </a:rPr>
              <a:t>07. </a:t>
            </a:r>
            <a:r>
              <a:rPr lang="ko-KR" altLang="en-US" sz="4800" b="1" dirty="0">
                <a:cs typeface="Calibri"/>
              </a:rPr>
              <a:t>연결리스트 스택</a:t>
            </a:r>
            <a:r>
              <a:rPr lang="en-US" altLang="ko-KR" sz="4800" b="1" dirty="0">
                <a:cs typeface="Calibri"/>
              </a:rPr>
              <a:t> </a:t>
            </a:r>
            <a:r>
              <a:rPr lang="ko-KR" altLang="en-US" sz="4800" b="1" dirty="0">
                <a:cs typeface="Calibri"/>
              </a:rPr>
              <a:t>미로 게임 </a:t>
            </a:r>
            <a:r>
              <a:rPr lang="en-US" altLang="ko-KR" sz="4800" b="1" dirty="0">
                <a:cs typeface="Calibri"/>
              </a:rPr>
              <a:t>2</a:t>
            </a:r>
            <a:endParaRPr lang="ko-KR" altLang="en-US" sz="4800" b="1" dirty="0">
              <a:cs typeface="Calibri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0969A82-5FF2-401F-AFF1-7DE24E544C6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8889" t="24074" r="41204" b="53703"/>
          <a:stretch/>
        </p:blipFill>
        <p:spPr>
          <a:xfrm>
            <a:off x="1027006" y="4243968"/>
            <a:ext cx="4893590" cy="341413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7EF23F4-22EA-45FF-BFAE-C03D8016DD7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4444" t="41852" r="43982" b="35926"/>
          <a:stretch/>
        </p:blipFill>
        <p:spPr>
          <a:xfrm>
            <a:off x="7267193" y="4243968"/>
            <a:ext cx="2829726" cy="341413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E0C1D5E-109B-435F-860E-B4CDA8289D6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1852" t="35185" r="39352" b="45556"/>
          <a:stretch/>
        </p:blipFill>
        <p:spPr>
          <a:xfrm>
            <a:off x="13411200" y="1932444"/>
            <a:ext cx="2209800" cy="302393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579800B-9747-4654-B6BA-BB03EFC3B40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7870" t="32963" r="34723" b="49259"/>
          <a:stretch/>
        </p:blipFill>
        <p:spPr>
          <a:xfrm>
            <a:off x="13411200" y="5905500"/>
            <a:ext cx="2209800" cy="33147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68736BA-059C-4594-87AC-C059C3226B68}"/>
              </a:ext>
            </a:extLst>
          </p:cNvPr>
          <p:cNvSpPr txBox="1"/>
          <p:nvPr/>
        </p:nvSpPr>
        <p:spPr>
          <a:xfrm>
            <a:off x="669666" y="1932444"/>
            <a:ext cx="16946381" cy="13849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Wingdings"/>
              <a:buChar char="§"/>
            </a:pPr>
            <a:r>
              <a:rPr lang="en-US" altLang="ko-KR" sz="2800" dirty="0">
                <a:cs typeface="Calibri"/>
              </a:rPr>
              <a:t>3</a:t>
            </a:r>
            <a:r>
              <a:rPr lang="ko-KR" altLang="en-US" sz="2800" dirty="0">
                <a:cs typeface="Calibri"/>
              </a:rPr>
              <a:t>회 이상 벽에 부딪히지 않고 출구로 이동하기</a:t>
            </a:r>
            <a:endParaRPr lang="en-US" altLang="ko-KR" sz="2800" dirty="0">
              <a:cs typeface="Calibri"/>
            </a:endParaRPr>
          </a:p>
          <a:p>
            <a:endParaRPr lang="en-US" altLang="ko-KR" sz="2800" dirty="0">
              <a:cs typeface="Calibri"/>
            </a:endParaRPr>
          </a:p>
          <a:p>
            <a:pPr marL="285750" indent="-285750">
              <a:buFont typeface="Wingdings"/>
              <a:buChar char="§"/>
            </a:pPr>
            <a:r>
              <a:rPr lang="ko-KR" altLang="en-US" sz="2800" dirty="0">
                <a:cs typeface="Calibri"/>
              </a:rPr>
              <a:t>사용자 이동</a:t>
            </a:r>
            <a:r>
              <a:rPr lang="en-US" altLang="ko-KR" sz="2800" dirty="0">
                <a:cs typeface="Calibri"/>
              </a:rPr>
              <a:t>: </a:t>
            </a:r>
            <a:r>
              <a:rPr lang="ko-KR" altLang="en-US" sz="2800" dirty="0">
                <a:cs typeface="Calibri"/>
              </a:rPr>
              <a:t>방향키로 이동</a:t>
            </a:r>
            <a:endParaRPr lang="en-US" altLang="ko-KR" sz="2800" dirty="0">
              <a:cs typeface="Calibri"/>
            </a:endParaRPr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85BF6EE2-8C6A-46FF-B198-F8B97DA969A8}"/>
              </a:ext>
            </a:extLst>
          </p:cNvPr>
          <p:cNvSpPr/>
          <p:nvPr/>
        </p:nvSpPr>
        <p:spPr>
          <a:xfrm>
            <a:off x="6248400" y="5798634"/>
            <a:ext cx="685800" cy="3048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F2432FB8-3E88-494E-9989-A26C96244C61}"/>
              </a:ext>
            </a:extLst>
          </p:cNvPr>
          <p:cNvSpPr/>
          <p:nvPr/>
        </p:nvSpPr>
        <p:spPr>
          <a:xfrm rot="19724186">
            <a:off x="11096007" y="4417765"/>
            <a:ext cx="1119942" cy="26742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23AB9583-55FF-4E17-93A1-4C2BF27FEA0A}"/>
              </a:ext>
            </a:extLst>
          </p:cNvPr>
          <p:cNvSpPr/>
          <p:nvPr/>
        </p:nvSpPr>
        <p:spPr>
          <a:xfrm rot="1849960">
            <a:off x="11097318" y="6219140"/>
            <a:ext cx="1119942" cy="26742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0204677-E10D-45AD-8A79-6CEAA22EA6AC}"/>
              </a:ext>
            </a:extLst>
          </p:cNvPr>
          <p:cNvSpPr txBox="1"/>
          <p:nvPr/>
        </p:nvSpPr>
        <p:spPr>
          <a:xfrm>
            <a:off x="1138994" y="7734300"/>
            <a:ext cx="1497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&lt; </a:t>
            </a:r>
            <a:r>
              <a:rPr lang="ko-KR" altLang="en-US" dirty="0"/>
              <a:t>게임 시작 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F487EA7-3348-4261-8C1F-752C65BEF8BC}"/>
              </a:ext>
            </a:extLst>
          </p:cNvPr>
          <p:cNvSpPr txBox="1"/>
          <p:nvPr/>
        </p:nvSpPr>
        <p:spPr>
          <a:xfrm>
            <a:off x="13411200" y="5001614"/>
            <a:ext cx="1497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&lt; </a:t>
            </a:r>
            <a:r>
              <a:rPr lang="ko-KR" altLang="en-US" dirty="0"/>
              <a:t>게임 성공 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6B552E3-F2B1-4EA0-B2A0-5A427E90E2B0}"/>
              </a:ext>
            </a:extLst>
          </p:cNvPr>
          <p:cNvSpPr txBox="1"/>
          <p:nvPr/>
        </p:nvSpPr>
        <p:spPr>
          <a:xfrm>
            <a:off x="13411200" y="9220200"/>
            <a:ext cx="1497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&lt; </a:t>
            </a:r>
            <a:r>
              <a:rPr lang="ko-KR" altLang="en-US" dirty="0"/>
              <a:t>게임 실패 </a:t>
            </a:r>
            <a:r>
              <a:rPr lang="en-US" altLang="ko-KR" dirty="0"/>
              <a:t>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02143262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4" name="그룹 1004"/>
          <p:cNvGrpSpPr/>
          <p:nvPr/>
        </p:nvGrpSpPr>
        <p:grpSpPr>
          <a:xfrm>
            <a:off x="673016" y="1291258"/>
            <a:ext cx="16939683" cy="114286"/>
            <a:chOff x="673016" y="1291258"/>
            <a:chExt cx="16939683" cy="11428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3016" y="1291258"/>
              <a:ext cx="16939683" cy="11428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73016" y="8908742"/>
            <a:ext cx="16939683" cy="114286"/>
            <a:chOff x="673016" y="8908742"/>
            <a:chExt cx="16939683" cy="11428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3016" y="8908742"/>
              <a:ext cx="16939683" cy="11428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170953" y="2001914"/>
            <a:ext cx="5943807" cy="4019331"/>
            <a:chOff x="6170953" y="2001914"/>
            <a:chExt cx="5943807" cy="4019331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6170953" y="2001914"/>
              <a:ext cx="5943807" cy="3984757"/>
              <a:chOff x="6170953" y="2001914"/>
              <a:chExt cx="5943807" cy="3984757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6170953" y="2001914"/>
                <a:ext cx="5943807" cy="3984757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6372793" y="5975057"/>
              <a:ext cx="5540129" cy="46188"/>
              <a:chOff x="6372793" y="5975057"/>
              <a:chExt cx="5540129" cy="46188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6372793" y="5975057"/>
                <a:ext cx="5540129" cy="46188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6" name="그룹 1006"/>
          <p:cNvGrpSpPr/>
          <p:nvPr/>
        </p:nvGrpSpPr>
        <p:grpSpPr>
          <a:xfrm>
            <a:off x="673016" y="1291258"/>
            <a:ext cx="16939683" cy="114286"/>
            <a:chOff x="673016" y="1291258"/>
            <a:chExt cx="16939683" cy="11428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3016" y="1291258"/>
              <a:ext cx="16939683" cy="114286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9AD53CE-4BB7-4E5C-90D5-1224131D4F83}"/>
              </a:ext>
            </a:extLst>
          </p:cNvPr>
          <p:cNvSpPr txBox="1"/>
          <p:nvPr/>
        </p:nvSpPr>
        <p:spPr>
          <a:xfrm>
            <a:off x="623966" y="389744"/>
            <a:ext cx="2743199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altLang="ko-KR" sz="6000" dirty="0">
                <a:cs typeface="Calibri"/>
              </a:rPr>
              <a:t>INDEX</a:t>
            </a:r>
            <a:endParaRPr lang="ko-KR" altLang="en-US" sz="6000" dirty="0">
              <a:cs typeface="Calibri"/>
            </a:endParaRP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B3F7762E-ED9A-4E9C-8EC4-F07262899F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0918" y="1714500"/>
            <a:ext cx="8229600" cy="6858000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dirty="0"/>
              <a:t> </a:t>
            </a:r>
            <a:r>
              <a:rPr lang="ko-KR" altLang="en-US" sz="2800" dirty="0"/>
              <a:t>연결리스트 스택 미로 기본</a:t>
            </a:r>
            <a:endParaRPr lang="en-US" altLang="ko-KR" sz="2800" dirty="0"/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2800" dirty="0"/>
              <a:t> 연결리스트 큐 미로 기본</a:t>
            </a:r>
            <a:endParaRPr lang="en-US" altLang="ko-KR" sz="2800" dirty="0"/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2800" dirty="0"/>
              <a:t> 연결리스트 스택</a:t>
            </a:r>
            <a:r>
              <a:rPr lang="en-US" altLang="ko-KR" sz="2800" dirty="0"/>
              <a:t>, </a:t>
            </a:r>
            <a:r>
              <a:rPr lang="ko-KR" altLang="en-US" sz="2800" dirty="0"/>
              <a:t>큐 미로 경로 결과</a:t>
            </a:r>
            <a:endParaRPr lang="en-US" altLang="ko-KR" sz="2800" dirty="0"/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2800" dirty="0"/>
              <a:t>연결리스트 스택과 큐 비교</a:t>
            </a:r>
            <a:endParaRPr lang="en-US" altLang="ko-KR" sz="2800" dirty="0"/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2800" dirty="0"/>
              <a:t>연결리스트 큐 미로게임</a:t>
            </a:r>
            <a:endParaRPr lang="en-US" altLang="ko-KR" sz="2800" dirty="0"/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2800" dirty="0"/>
              <a:t>연결리스트 스택 미로게임 </a:t>
            </a:r>
            <a:r>
              <a:rPr lang="en-US" altLang="ko-KR" sz="2800" dirty="0"/>
              <a:t>1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2800" dirty="0"/>
              <a:t>연결리스트 스택 미로게임 </a:t>
            </a:r>
            <a:r>
              <a:rPr lang="en-US" altLang="ko-KR" sz="2800" dirty="0"/>
              <a:t>2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altLang="ko-KR" dirty="0"/>
          </a:p>
          <a:p>
            <a:pPr>
              <a:buFont typeface="Wingdings" panose="05000000000000000000" pitchFamily="2" charset="2"/>
              <a:buChar char="§"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5932435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6" name="그룹 1006"/>
          <p:cNvGrpSpPr/>
          <p:nvPr/>
        </p:nvGrpSpPr>
        <p:grpSpPr>
          <a:xfrm>
            <a:off x="673016" y="1291258"/>
            <a:ext cx="16939683" cy="114286"/>
            <a:chOff x="673016" y="1291258"/>
            <a:chExt cx="16939683" cy="11428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3016" y="1291258"/>
              <a:ext cx="16939683" cy="114286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E5202DE-C2A9-4AA2-B293-24D427EA60DA}"/>
              </a:ext>
            </a:extLst>
          </p:cNvPr>
          <p:cNvSpPr txBox="1"/>
          <p:nvPr/>
        </p:nvSpPr>
        <p:spPr>
          <a:xfrm>
            <a:off x="642234" y="517404"/>
            <a:ext cx="8629135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4800" b="1" dirty="0">
                <a:cs typeface="Calibri"/>
              </a:rPr>
              <a:t>01. </a:t>
            </a:r>
            <a:r>
              <a:rPr lang="ko-KR" altLang="en-US" sz="4800" b="1" dirty="0">
                <a:cs typeface="Calibri"/>
              </a:rPr>
              <a:t>연결리스트 스택 미로 기본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C630A3-B792-42FC-9C29-CCF78D27987C}"/>
              </a:ext>
            </a:extLst>
          </p:cNvPr>
          <p:cNvSpPr txBox="1"/>
          <p:nvPr/>
        </p:nvSpPr>
        <p:spPr>
          <a:xfrm>
            <a:off x="669666" y="1932444"/>
            <a:ext cx="16946381" cy="26776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Wingdings"/>
              <a:buChar char="§"/>
            </a:pPr>
            <a:r>
              <a:rPr lang="ko-KR" altLang="en-US" sz="2800" dirty="0"/>
              <a:t>스택 연결리스트 미로 </a:t>
            </a:r>
            <a:r>
              <a:rPr lang="en-US" altLang="ko-KR" sz="2800" dirty="0"/>
              <a:t>:  </a:t>
            </a:r>
            <a:r>
              <a:rPr lang="ko-KR" altLang="en-US" sz="2800" dirty="0">
                <a:cs typeface="Calibri"/>
              </a:rPr>
              <a:t>깊이 우선 탐색</a:t>
            </a:r>
            <a:endParaRPr lang="en-US" altLang="ko-KR" sz="2800" dirty="0"/>
          </a:p>
          <a:p>
            <a:pPr marL="285750" indent="-285750">
              <a:buFont typeface="Wingdings"/>
              <a:buChar char="§"/>
            </a:pPr>
            <a:endParaRPr lang="en-US" altLang="ko-KR" sz="2800" dirty="0"/>
          </a:p>
          <a:p>
            <a:pPr marL="285750" indent="-285750">
              <a:buFont typeface="Wingdings"/>
              <a:buChar char="§"/>
            </a:pPr>
            <a:r>
              <a:rPr lang="ko-KR" altLang="en-US" sz="2800" dirty="0" err="1"/>
              <a:t>엔터</a:t>
            </a:r>
            <a:r>
              <a:rPr lang="ko-KR" altLang="en-US" sz="2800" dirty="0"/>
              <a:t> 입력 하여 미로 </a:t>
            </a:r>
            <a:r>
              <a:rPr lang="ko-KR" altLang="en-US" sz="2800" dirty="0" err="1"/>
              <a:t>맵을</a:t>
            </a:r>
            <a:r>
              <a:rPr lang="ko-KR" altLang="en-US" sz="2800" dirty="0"/>
              <a:t> 통해 이동 결과 확인</a:t>
            </a:r>
          </a:p>
          <a:p>
            <a:pPr marL="285750" indent="-285750">
              <a:buFont typeface="Wingdings"/>
              <a:buChar char="§"/>
            </a:pPr>
            <a:endParaRPr lang="ko-KR" altLang="en-US" sz="2800" dirty="0">
              <a:cs typeface="Calibri"/>
            </a:endParaRPr>
          </a:p>
          <a:p>
            <a:pPr marL="285750" indent="-285750">
              <a:buFont typeface="Wingdings"/>
              <a:buChar char="§"/>
            </a:pPr>
            <a:r>
              <a:rPr lang="ko-KR" altLang="en-US" sz="2800" dirty="0">
                <a:cs typeface="Calibri"/>
              </a:rPr>
              <a:t>출력 : 현재 미로 위치 좌표 </a:t>
            </a:r>
            <a:r>
              <a:rPr lang="en-US" altLang="ko-KR" sz="2800" dirty="0">
                <a:cs typeface="Calibri"/>
              </a:rPr>
              <a:t> </a:t>
            </a:r>
            <a:r>
              <a:rPr lang="en-US" altLang="ko-KR" sz="2800" dirty="0">
                <a:cs typeface="Calibri"/>
                <a:sym typeface="Wingdings" panose="05000000000000000000" pitchFamily="2" charset="2"/>
              </a:rPr>
              <a:t> Now Position: (X, Y)</a:t>
            </a:r>
          </a:p>
          <a:p>
            <a:r>
              <a:rPr lang="en-US" altLang="ko-KR" sz="2800" dirty="0">
                <a:cs typeface="Calibri"/>
              </a:rPr>
              <a:t>	    </a:t>
            </a:r>
            <a:r>
              <a:rPr lang="ko-KR" altLang="en-US" sz="2800" dirty="0">
                <a:cs typeface="Calibri"/>
              </a:rPr>
              <a:t>이동 횟수</a:t>
            </a:r>
            <a:r>
              <a:rPr lang="en-US" altLang="ko-KR" sz="2800" dirty="0">
                <a:cs typeface="Calibri"/>
              </a:rPr>
              <a:t>(pop</a:t>
            </a:r>
            <a:r>
              <a:rPr lang="ko-KR" altLang="en-US" sz="2800" dirty="0">
                <a:cs typeface="Calibri"/>
              </a:rPr>
              <a:t> 횟수</a:t>
            </a:r>
            <a:r>
              <a:rPr lang="en-US" altLang="ko-KR" sz="2800" dirty="0">
                <a:cs typeface="Calibri"/>
              </a:rPr>
              <a:t>)</a:t>
            </a:r>
            <a:r>
              <a:rPr lang="ko-KR" altLang="en-US" sz="2800" dirty="0">
                <a:cs typeface="Calibri"/>
              </a:rPr>
              <a:t> </a:t>
            </a:r>
            <a:r>
              <a:rPr lang="en-US" altLang="ko-KR" sz="2800" dirty="0">
                <a:cs typeface="Calibri"/>
              </a:rPr>
              <a:t> </a:t>
            </a:r>
            <a:r>
              <a:rPr lang="en-US" altLang="ko-KR" sz="2800" dirty="0">
                <a:cs typeface="Calibri"/>
                <a:sym typeface="Wingdings" panose="05000000000000000000" pitchFamily="2" charset="2"/>
              </a:rPr>
              <a:t></a:t>
            </a:r>
            <a:r>
              <a:rPr lang="en-US" altLang="ko-KR" sz="2800" dirty="0">
                <a:cs typeface="Calibri"/>
              </a:rPr>
              <a:t> </a:t>
            </a:r>
            <a:r>
              <a:rPr lang="ko-KR" altLang="en-US" sz="2800" dirty="0">
                <a:cs typeface="Calibri"/>
              </a:rPr>
              <a:t>총 횟수 </a:t>
            </a:r>
            <a:r>
              <a:rPr lang="en-US" altLang="ko-KR" sz="2800" dirty="0">
                <a:cs typeface="Calibri"/>
              </a:rPr>
              <a:t>: Num</a:t>
            </a:r>
            <a:endParaRPr lang="ko-KR" altLang="en-US" sz="2800" dirty="0">
              <a:cs typeface="Calibri"/>
            </a:endParaRPr>
          </a:p>
        </p:txBody>
      </p:sp>
      <p:pic>
        <p:nvPicPr>
          <p:cNvPr id="4" name="그림 4">
            <a:extLst>
              <a:ext uri="{FF2B5EF4-FFF2-40B4-BE49-F238E27FC236}">
                <a16:creationId xmlns:a16="http://schemas.microsoft.com/office/drawing/2014/main" id="{2F54BC71-2CCF-4313-AA99-45402231858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92"/>
          <a:stretch/>
        </p:blipFill>
        <p:spPr>
          <a:xfrm>
            <a:off x="13792200" y="4998231"/>
            <a:ext cx="3352800" cy="405369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70BA5E1-142A-4604-91AD-CAA5B1DC2FE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1781" t="35586" r="42129" b="44815"/>
          <a:stretch/>
        </p:blipFill>
        <p:spPr>
          <a:xfrm>
            <a:off x="1001156" y="5094455"/>
            <a:ext cx="5324587" cy="405369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8C6B9292-CFE9-4D79-82A9-B366EEC77733}"/>
              </a:ext>
            </a:extLst>
          </p:cNvPr>
          <p:cNvSpPr/>
          <p:nvPr/>
        </p:nvSpPr>
        <p:spPr>
          <a:xfrm>
            <a:off x="6477000" y="6972300"/>
            <a:ext cx="1295400" cy="3048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B45E9E6-0D77-454B-A4B8-C0943F6C7EA5}"/>
              </a:ext>
            </a:extLst>
          </p:cNvPr>
          <p:cNvSpPr txBox="1"/>
          <p:nvPr/>
        </p:nvSpPr>
        <p:spPr>
          <a:xfrm>
            <a:off x="6771114" y="6602968"/>
            <a:ext cx="6865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Enter</a:t>
            </a:r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B0EBD2A1-1637-4924-9FA8-069AEE597AF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5249" t="31482" r="43055" b="49999"/>
          <a:stretch/>
        </p:blipFill>
        <p:spPr>
          <a:xfrm>
            <a:off x="7924800" y="4902008"/>
            <a:ext cx="4290729" cy="4246141"/>
          </a:xfrm>
          <a:prstGeom prst="rect">
            <a:avLst/>
          </a:prstGeom>
        </p:spPr>
      </p:pic>
      <p:sp>
        <p:nvSpPr>
          <p:cNvPr id="24" name="화살표: 오른쪽 23">
            <a:extLst>
              <a:ext uri="{FF2B5EF4-FFF2-40B4-BE49-F238E27FC236}">
                <a16:creationId xmlns:a16="http://schemas.microsoft.com/office/drawing/2014/main" id="{F6034287-A9D3-4249-83A2-1CC238AB59CA}"/>
              </a:ext>
            </a:extLst>
          </p:cNvPr>
          <p:cNvSpPr/>
          <p:nvPr/>
        </p:nvSpPr>
        <p:spPr>
          <a:xfrm>
            <a:off x="12344400" y="6972300"/>
            <a:ext cx="1295400" cy="3048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73786D9-0833-4E2D-9ED2-16BDC2D04A81}"/>
              </a:ext>
            </a:extLst>
          </p:cNvPr>
          <p:cNvSpPr txBox="1"/>
          <p:nvPr/>
        </p:nvSpPr>
        <p:spPr>
          <a:xfrm>
            <a:off x="12638514" y="6602968"/>
            <a:ext cx="6865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Enter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95310334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6" name="그룹 1006"/>
          <p:cNvGrpSpPr/>
          <p:nvPr/>
        </p:nvGrpSpPr>
        <p:grpSpPr>
          <a:xfrm>
            <a:off x="673016" y="1291258"/>
            <a:ext cx="16939683" cy="114286"/>
            <a:chOff x="673016" y="1291258"/>
            <a:chExt cx="16939683" cy="11428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3016" y="1291258"/>
              <a:ext cx="16939683" cy="114286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6529E9D-DADC-44CD-A51F-B20D78E1C970}"/>
              </a:ext>
            </a:extLst>
          </p:cNvPr>
          <p:cNvSpPr txBox="1"/>
          <p:nvPr/>
        </p:nvSpPr>
        <p:spPr>
          <a:xfrm>
            <a:off x="667265" y="512805"/>
            <a:ext cx="9693875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4800" b="1" dirty="0">
                <a:cs typeface="Calibri"/>
              </a:rPr>
              <a:t>02. 연결리스트 큐 미로 기본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B34B95-C8A3-4F8F-9D85-01D2A9C4B71F}"/>
              </a:ext>
            </a:extLst>
          </p:cNvPr>
          <p:cNvSpPr txBox="1"/>
          <p:nvPr/>
        </p:nvSpPr>
        <p:spPr>
          <a:xfrm>
            <a:off x="670809" y="1894838"/>
            <a:ext cx="16930936" cy="31085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Wingdings"/>
              <a:buChar char="§"/>
            </a:pPr>
            <a:r>
              <a:rPr lang="ko-KR" altLang="en-US" sz="2800" dirty="0" err="1"/>
              <a:t>엔터</a:t>
            </a:r>
            <a:r>
              <a:rPr lang="ko-KR" altLang="en-US" sz="2800" dirty="0"/>
              <a:t> 입력 하여 미로 </a:t>
            </a:r>
            <a:r>
              <a:rPr lang="ko-KR" altLang="en-US" sz="2800" dirty="0" err="1"/>
              <a:t>맵을</a:t>
            </a:r>
            <a:r>
              <a:rPr lang="ko-KR" altLang="en-US" sz="2800" dirty="0"/>
              <a:t> 통해 이동 결과 확인</a:t>
            </a:r>
            <a:endParaRPr lang="ko-KR" altLang="en-US" sz="2800" dirty="0">
              <a:cs typeface="Calibri"/>
            </a:endParaRPr>
          </a:p>
          <a:p>
            <a:pPr marL="285750" indent="-285750">
              <a:buFont typeface="Wingdings"/>
              <a:buChar char="§"/>
            </a:pPr>
            <a:endParaRPr lang="ko-KR" altLang="en-US" sz="2800" dirty="0">
              <a:cs typeface="Calibri"/>
            </a:endParaRPr>
          </a:p>
          <a:p>
            <a:pPr marL="285750" indent="-285750">
              <a:buFont typeface="Wingdings"/>
              <a:buChar char="§"/>
            </a:pPr>
            <a:r>
              <a:rPr lang="ko-KR" altLang="en-US" sz="2800" dirty="0">
                <a:cs typeface="Calibri"/>
              </a:rPr>
              <a:t>출력 : 큐에 삽입된 위치 좌표  -&gt; [큐 내용] : &lt;</a:t>
            </a:r>
            <a:r>
              <a:rPr lang="ko-KR" altLang="en-US" sz="2800" dirty="0" err="1">
                <a:cs typeface="Calibri"/>
              </a:rPr>
              <a:t>x</a:t>
            </a:r>
            <a:r>
              <a:rPr lang="ko-KR" altLang="en-US" sz="2800" dirty="0">
                <a:cs typeface="Calibri"/>
              </a:rPr>
              <a:t>, </a:t>
            </a:r>
            <a:r>
              <a:rPr lang="ko-KR" altLang="en-US" sz="2800" dirty="0" err="1">
                <a:cs typeface="Calibri"/>
              </a:rPr>
              <a:t>y</a:t>
            </a:r>
            <a:r>
              <a:rPr lang="ko-KR" altLang="en-US" sz="2800" dirty="0">
                <a:cs typeface="Calibri"/>
              </a:rPr>
              <a:t>&gt;</a:t>
            </a:r>
          </a:p>
          <a:p>
            <a:r>
              <a:rPr lang="ko-KR" altLang="en-US" sz="2800" dirty="0">
                <a:cs typeface="Calibri"/>
              </a:rPr>
              <a:t>             현재 미로의 위치</a:t>
            </a:r>
            <a:r>
              <a:rPr lang="ko-KR" sz="2800" dirty="0">
                <a:ea typeface="+mn-lt"/>
                <a:cs typeface="+mn-lt"/>
              </a:rPr>
              <a:t> 좌표</a:t>
            </a:r>
            <a:r>
              <a:rPr lang="ko-KR" altLang="en-US" sz="2800" dirty="0">
                <a:ea typeface="+mn-lt"/>
                <a:cs typeface="+mn-lt"/>
              </a:rPr>
              <a:t>  </a:t>
            </a:r>
            <a:r>
              <a:rPr lang="en-US" altLang="ko-KR" sz="2800" dirty="0">
                <a:ea typeface="+mn-lt"/>
                <a:cs typeface="+mn-lt"/>
              </a:rPr>
              <a:t>-&gt; Now Position: (x, y)</a:t>
            </a:r>
            <a:endParaRPr lang="ko-KR" sz="2800" dirty="0">
              <a:ea typeface="+mn-lt"/>
              <a:cs typeface="+mn-lt"/>
            </a:endParaRPr>
          </a:p>
          <a:p>
            <a:r>
              <a:rPr lang="en-US" altLang="ko-KR" sz="2800">
                <a:ea typeface="+mn-lt"/>
                <a:cs typeface="+mn-lt"/>
              </a:rPr>
              <a:t>                </a:t>
            </a:r>
            <a:r>
              <a:rPr lang="en-US" altLang="ko-KR" sz="2800" err="1">
                <a:ea typeface="+mn-lt"/>
                <a:cs typeface="+mn-lt"/>
              </a:rPr>
              <a:t>탐색</a:t>
            </a:r>
            <a:r>
              <a:rPr lang="en-US" altLang="ko-KR" sz="2800">
                <a:ea typeface="+mn-lt"/>
                <a:cs typeface="+mn-lt"/>
              </a:rPr>
              <a:t> </a:t>
            </a:r>
            <a:r>
              <a:rPr lang="en-US" altLang="ko-KR" sz="2800" err="1">
                <a:ea typeface="+mn-lt"/>
                <a:cs typeface="+mn-lt"/>
              </a:rPr>
              <a:t>성공</a:t>
            </a:r>
            <a:r>
              <a:rPr lang="en-US" altLang="ko-KR" sz="2800">
                <a:ea typeface="+mn-lt"/>
                <a:cs typeface="+mn-lt"/>
              </a:rPr>
              <a:t> 시 </a:t>
            </a:r>
            <a:r>
              <a:rPr lang="en-US" altLang="ko-KR" sz="2800" err="1">
                <a:ea typeface="+mn-lt"/>
                <a:cs typeface="+mn-lt"/>
              </a:rPr>
              <a:t>duqueue</a:t>
            </a:r>
            <a:r>
              <a:rPr lang="en-US" altLang="ko-KR" sz="2800">
                <a:ea typeface="+mn-lt"/>
                <a:cs typeface="+mn-lt"/>
              </a:rPr>
              <a:t> </a:t>
            </a:r>
            <a:r>
              <a:rPr lang="en-US" altLang="ko-KR" sz="2800" err="1">
                <a:ea typeface="+mn-lt"/>
                <a:cs typeface="+mn-lt"/>
              </a:rPr>
              <a:t>횟수</a:t>
            </a:r>
            <a:r>
              <a:rPr lang="en-US" altLang="ko-KR" sz="2800">
                <a:ea typeface="+mn-lt"/>
                <a:cs typeface="+mn-lt"/>
              </a:rPr>
              <a:t> -&gt; dequeue </a:t>
            </a:r>
            <a:r>
              <a:rPr lang="en-US" altLang="ko-KR" sz="2800" err="1">
                <a:ea typeface="+mn-lt"/>
                <a:cs typeface="+mn-lt"/>
              </a:rPr>
              <a:t>n번</a:t>
            </a:r>
            <a:endParaRPr lang="en-US" altLang="ko-KR" sz="2800">
              <a:ea typeface="+mn-lt"/>
              <a:cs typeface="+mn-lt"/>
            </a:endParaRPr>
          </a:p>
          <a:p>
            <a:endParaRPr lang="en-US" altLang="ko-KR" sz="2800">
              <a:ea typeface="+mn-lt"/>
              <a:cs typeface="+mn-lt"/>
            </a:endParaRPr>
          </a:p>
          <a:p>
            <a:pPr marL="285750" indent="-285750">
              <a:buFont typeface="Wingdings"/>
              <a:buChar char="§"/>
            </a:pPr>
            <a:r>
              <a:rPr lang="ko-KR" altLang="en-US" sz="2800" dirty="0">
                <a:ea typeface="+mn-lt"/>
                <a:cs typeface="+mn-lt"/>
              </a:rPr>
              <a:t>너비 우선 탐색 (</a:t>
            </a:r>
            <a:r>
              <a:rPr lang="ko-KR" sz="2800" dirty="0">
                <a:ea typeface="+mn-lt"/>
                <a:cs typeface="+mn-lt"/>
              </a:rPr>
              <a:t>모든 길을 </a:t>
            </a:r>
            <a:r>
              <a:rPr lang="ko-KR" altLang="en-US" sz="2800" dirty="0">
                <a:ea typeface="+mn-lt"/>
                <a:cs typeface="+mn-lt"/>
              </a:rPr>
              <a:t>탐색함)</a:t>
            </a:r>
            <a:endParaRPr lang="ko-KR" sz="2800" dirty="0">
              <a:ea typeface="+mn-lt"/>
              <a:cs typeface="+mn-lt"/>
            </a:endParaRPr>
          </a:p>
        </p:txBody>
      </p:sp>
      <p:pic>
        <p:nvPicPr>
          <p:cNvPr id="6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DAC03548-B216-42E7-89BC-0A84672621E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51" r="-541" b="-517"/>
          <a:stretch/>
        </p:blipFill>
        <p:spPr>
          <a:xfrm>
            <a:off x="738317" y="5178777"/>
            <a:ext cx="5671196" cy="4585431"/>
          </a:xfrm>
          <a:prstGeom prst="rect">
            <a:avLst/>
          </a:prstGeom>
        </p:spPr>
      </p:pic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12F7FFBA-AE42-443C-8F27-CAA2374E0A66}"/>
              </a:ext>
            </a:extLst>
          </p:cNvPr>
          <p:cNvSpPr/>
          <p:nvPr/>
        </p:nvSpPr>
        <p:spPr>
          <a:xfrm>
            <a:off x="6499082" y="6997352"/>
            <a:ext cx="1295400" cy="3048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749718-2371-4436-9B85-C9F844021F58}"/>
              </a:ext>
            </a:extLst>
          </p:cNvPr>
          <p:cNvSpPr txBox="1"/>
          <p:nvPr/>
        </p:nvSpPr>
        <p:spPr>
          <a:xfrm>
            <a:off x="6793196" y="6628020"/>
            <a:ext cx="6865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Enter</a:t>
            </a:r>
            <a:endParaRPr lang="ko-KR" altLang="en-US"/>
          </a:p>
        </p:txBody>
      </p:sp>
      <p:pic>
        <p:nvPicPr>
          <p:cNvPr id="11" name="그림 12">
            <a:extLst>
              <a:ext uri="{FF2B5EF4-FFF2-40B4-BE49-F238E27FC236}">
                <a16:creationId xmlns:a16="http://schemas.microsoft.com/office/drawing/2014/main" id="{5A15FCC1-0EBE-419E-972D-0FA673C711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44704" y="5181213"/>
            <a:ext cx="3773187" cy="4558356"/>
          </a:xfrm>
          <a:prstGeom prst="rect">
            <a:avLst/>
          </a:prstGeom>
        </p:spPr>
      </p:pic>
      <p:pic>
        <p:nvPicPr>
          <p:cNvPr id="13" name="그림 13">
            <a:extLst>
              <a:ext uri="{FF2B5EF4-FFF2-40B4-BE49-F238E27FC236}">
                <a16:creationId xmlns:a16="http://schemas.microsoft.com/office/drawing/2014/main" id="{1A3454C1-7DAD-4CAE-8EF9-93E1B10C37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77446" y="5183788"/>
            <a:ext cx="4078502" cy="4568653"/>
          </a:xfrm>
          <a:prstGeom prst="rect">
            <a:avLst/>
          </a:prstGeom>
        </p:spPr>
      </p:pic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046F1894-5C51-4C28-8B38-426C4D6DF274}"/>
              </a:ext>
            </a:extLst>
          </p:cNvPr>
          <p:cNvSpPr/>
          <p:nvPr/>
        </p:nvSpPr>
        <p:spPr>
          <a:xfrm>
            <a:off x="12229527" y="7074582"/>
            <a:ext cx="1295400" cy="3048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D5D0EF7-BD21-47C3-A3E2-4DD97094BE6C}"/>
              </a:ext>
            </a:extLst>
          </p:cNvPr>
          <p:cNvSpPr txBox="1"/>
          <p:nvPr/>
        </p:nvSpPr>
        <p:spPr>
          <a:xfrm>
            <a:off x="12508196" y="6705249"/>
            <a:ext cx="6865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Enter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5275528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6" name="그룹 1006"/>
          <p:cNvGrpSpPr/>
          <p:nvPr/>
        </p:nvGrpSpPr>
        <p:grpSpPr>
          <a:xfrm>
            <a:off x="673016" y="1291258"/>
            <a:ext cx="16939683" cy="114286"/>
            <a:chOff x="673016" y="1291258"/>
            <a:chExt cx="16939683" cy="11428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3016" y="1291258"/>
              <a:ext cx="16939683" cy="114286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3FFF44CD-45FA-4F0D-ACEE-C3E82C284303}"/>
              </a:ext>
            </a:extLst>
          </p:cNvPr>
          <p:cNvSpPr txBox="1"/>
          <p:nvPr/>
        </p:nvSpPr>
        <p:spPr>
          <a:xfrm>
            <a:off x="642234" y="517404"/>
            <a:ext cx="11016366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4800" b="1" dirty="0">
                <a:cs typeface="Calibri"/>
              </a:rPr>
              <a:t>03. </a:t>
            </a:r>
            <a:r>
              <a:rPr lang="ko-KR" altLang="en-US" sz="4800" b="1" dirty="0">
                <a:cs typeface="Calibri"/>
              </a:rPr>
              <a:t>연결리스트 스택</a:t>
            </a:r>
            <a:r>
              <a:rPr lang="en-US" altLang="ko-KR" sz="4800" b="1" dirty="0">
                <a:cs typeface="Calibri"/>
              </a:rPr>
              <a:t>, </a:t>
            </a:r>
            <a:r>
              <a:rPr lang="ko-KR" altLang="en-US" sz="4800" b="1" dirty="0">
                <a:cs typeface="Calibri"/>
              </a:rPr>
              <a:t>큐 미로 경로 결과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39FD9A2-683E-418C-8D2D-FA2CCD18EA3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8426" t="23704" r="21296" b="64074"/>
          <a:stretch/>
        </p:blipFill>
        <p:spPr>
          <a:xfrm>
            <a:off x="684906" y="4658059"/>
            <a:ext cx="12725400" cy="241346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7C4FC90-50F3-4C6B-97E7-D0614A8F8166}"/>
              </a:ext>
            </a:extLst>
          </p:cNvPr>
          <p:cNvSpPr txBox="1"/>
          <p:nvPr/>
        </p:nvSpPr>
        <p:spPr>
          <a:xfrm>
            <a:off x="669666" y="1906131"/>
            <a:ext cx="16946381" cy="224676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Wingdings"/>
              <a:buChar char="§"/>
            </a:pPr>
            <a:r>
              <a:rPr lang="ko-KR" altLang="en-US" sz="2800" dirty="0"/>
              <a:t>스택 연결리스트 미로 경로 결과 출력</a:t>
            </a:r>
            <a:endParaRPr lang="en-US" altLang="ko-KR" sz="2800" dirty="0"/>
          </a:p>
          <a:p>
            <a:pPr marL="285750" indent="-285750">
              <a:buFont typeface="Wingdings"/>
              <a:buChar char="§"/>
            </a:pPr>
            <a:endParaRPr lang="en-US" altLang="ko-KR" sz="2800" dirty="0">
              <a:cs typeface="Calibri"/>
            </a:endParaRPr>
          </a:p>
          <a:p>
            <a:pPr marL="285750" indent="-285750">
              <a:buFont typeface="Wingdings"/>
              <a:buChar char="§"/>
            </a:pPr>
            <a:r>
              <a:rPr lang="ko-KR" altLang="en-US" sz="2800" dirty="0">
                <a:cs typeface="Calibri"/>
              </a:rPr>
              <a:t>큐 연결리스트 미로 경로 결과 출력 </a:t>
            </a:r>
            <a:endParaRPr lang="en-US" altLang="ko-KR" sz="2800" dirty="0">
              <a:cs typeface="Calibri"/>
            </a:endParaRPr>
          </a:p>
          <a:p>
            <a:pPr marL="285750" indent="-285750">
              <a:buFont typeface="Wingdings"/>
              <a:buChar char="§"/>
            </a:pPr>
            <a:endParaRPr lang="en-US" altLang="ko-KR" sz="2800" dirty="0">
              <a:cs typeface="Calibri"/>
            </a:endParaRPr>
          </a:p>
          <a:p>
            <a:pPr marL="285750" indent="-285750">
              <a:buFont typeface="Wingdings"/>
              <a:buChar char="§"/>
            </a:pPr>
            <a:r>
              <a:rPr lang="ko-KR" altLang="en-US" sz="2800" dirty="0">
                <a:cs typeface="Calibri"/>
              </a:rPr>
              <a:t>출력 </a:t>
            </a:r>
            <a:r>
              <a:rPr lang="en-US" altLang="ko-KR" sz="2800" dirty="0">
                <a:cs typeface="Calibri"/>
              </a:rPr>
              <a:t>: </a:t>
            </a:r>
            <a:r>
              <a:rPr lang="ko-KR" altLang="en-US" sz="2800" dirty="0">
                <a:cs typeface="Calibri"/>
              </a:rPr>
              <a:t>지나온 위치의 </a:t>
            </a:r>
            <a:r>
              <a:rPr lang="en-US" altLang="ko-KR" sz="2800" dirty="0">
                <a:cs typeface="Calibri"/>
              </a:rPr>
              <a:t>(X, Y) </a:t>
            </a:r>
            <a:r>
              <a:rPr lang="ko-KR" altLang="en-US" sz="2800" dirty="0">
                <a:cs typeface="Calibri"/>
              </a:rPr>
              <a:t>순서대로 출력</a:t>
            </a:r>
            <a:endParaRPr lang="en-US" altLang="ko-KR" sz="28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97683762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9">
            <a:extLst>
              <a:ext uri="{FF2B5EF4-FFF2-40B4-BE49-F238E27FC236}">
                <a16:creationId xmlns:a16="http://schemas.microsoft.com/office/drawing/2014/main" id="{01577B0E-C41A-4E42-9CF9-897B14BD6C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4634" y="367614"/>
            <a:ext cx="7684463" cy="9567218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673016" y="1291258"/>
            <a:ext cx="16939683" cy="114286"/>
            <a:chOff x="673016" y="1291258"/>
            <a:chExt cx="16939683" cy="11428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73016" y="1291258"/>
              <a:ext cx="16939683" cy="114286"/>
            </a:xfrm>
            <a:prstGeom prst="rect">
              <a:avLst/>
            </a:prstGeom>
          </p:spPr>
        </p:pic>
      </p:grpSp>
      <p:pic>
        <p:nvPicPr>
          <p:cNvPr id="2" name="그림 2" descr="텍스트, 낱말맞추기게임이(가) 표시된 사진&#10;&#10;자동 생성된 설명">
            <a:extLst>
              <a:ext uri="{FF2B5EF4-FFF2-40B4-BE49-F238E27FC236}">
                <a16:creationId xmlns:a16="http://schemas.microsoft.com/office/drawing/2014/main" id="{D8311425-DBB0-4A0F-A7E7-5E56CEA1C4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7265" y="1755250"/>
            <a:ext cx="4843849" cy="615866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C6FC086-8B7D-45DB-B3A6-45C2972A09E2}"/>
              </a:ext>
            </a:extLst>
          </p:cNvPr>
          <p:cNvSpPr txBox="1"/>
          <p:nvPr/>
        </p:nvSpPr>
        <p:spPr>
          <a:xfrm>
            <a:off x="667265" y="497359"/>
            <a:ext cx="9570308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4800" b="1">
                <a:cs typeface="Calibri"/>
              </a:rPr>
              <a:t>04. 연결리스트 스택과 큐 비교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5E69AA-10D9-403A-93BD-C477B5B11E67}"/>
              </a:ext>
            </a:extLst>
          </p:cNvPr>
          <p:cNvSpPr txBox="1"/>
          <p:nvPr/>
        </p:nvSpPr>
        <p:spPr>
          <a:xfrm>
            <a:off x="590035" y="8204886"/>
            <a:ext cx="10188144" cy="17158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Wingdings"/>
              <a:buChar char="§"/>
            </a:pPr>
            <a:r>
              <a:rPr lang="ko-KR" altLang="en-US" sz="2800">
                <a:cs typeface="Calibri"/>
              </a:rPr>
              <a:t>큐와 스택이 탐색을 동시에 진행</a:t>
            </a:r>
          </a:p>
          <a:p>
            <a:pPr marL="285750" indent="-285750">
              <a:buFont typeface="Wingdings"/>
              <a:buChar char="§"/>
            </a:pPr>
            <a:endParaRPr lang="ko-KR" altLang="en-US" sz="1050">
              <a:cs typeface="Calibri"/>
            </a:endParaRPr>
          </a:p>
          <a:p>
            <a:pPr marL="285750" indent="-285750">
              <a:buFont typeface="Wingdings"/>
              <a:buChar char="§"/>
            </a:pPr>
            <a:r>
              <a:rPr lang="ko-KR" altLang="en-US" sz="2800">
                <a:cs typeface="Calibri"/>
              </a:rPr>
              <a:t>큐와 스택이 모두 빈 상태가 되면 탐색 성공</a:t>
            </a:r>
          </a:p>
          <a:p>
            <a:pPr marL="285750" indent="-285750">
              <a:buFont typeface="Wingdings"/>
              <a:buChar char="§"/>
            </a:pPr>
            <a:endParaRPr lang="ko-KR" altLang="en-US" sz="1100">
              <a:cs typeface="Calibri"/>
            </a:endParaRPr>
          </a:p>
          <a:p>
            <a:pPr marL="285750" indent="-285750">
              <a:buFont typeface="Wingdings"/>
              <a:buChar char="§"/>
            </a:pPr>
            <a:r>
              <a:rPr lang="ko-KR" altLang="en-US" sz="2800">
                <a:cs typeface="Calibri"/>
              </a:rPr>
              <a:t>어떤 탐색법이 더 빠른 지</a:t>
            </a:r>
            <a:r>
              <a:rPr lang="ko-KR" altLang="en-US" sz="2800">
                <a:ea typeface="+mn-lt"/>
                <a:cs typeface="+mn-lt"/>
              </a:rPr>
              <a:t> </a:t>
            </a:r>
            <a:r>
              <a:rPr lang="ko-KR" sz="2800">
                <a:ea typeface="+mn-lt"/>
                <a:cs typeface="+mn-lt"/>
              </a:rPr>
              <a:t>큐와 스택의 탐색 횟수를 </a:t>
            </a:r>
            <a:r>
              <a:rPr lang="ko-KR" altLang="en-US" sz="2800">
                <a:ea typeface="+mn-lt"/>
                <a:cs typeface="+mn-lt"/>
              </a:rPr>
              <a:t>비교함</a:t>
            </a:r>
          </a:p>
        </p:txBody>
      </p:sp>
      <p:pic>
        <p:nvPicPr>
          <p:cNvPr id="7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041087B5-71F4-4385-AF80-38DADE4420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43753" y="362577"/>
            <a:ext cx="7685901" cy="954640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670F015E-1978-45B0-B808-9250430D3684}"/>
              </a:ext>
            </a:extLst>
          </p:cNvPr>
          <p:cNvSpPr/>
          <p:nvPr/>
        </p:nvSpPr>
        <p:spPr>
          <a:xfrm>
            <a:off x="10849233" y="2323070"/>
            <a:ext cx="3382661" cy="1065769"/>
          </a:xfrm>
          <a:prstGeom prst="rect">
            <a:avLst/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29219C2-012F-4AD0-9783-7E95308DA38D}"/>
              </a:ext>
            </a:extLst>
          </p:cNvPr>
          <p:cNvSpPr/>
          <p:nvPr/>
        </p:nvSpPr>
        <p:spPr>
          <a:xfrm>
            <a:off x="10849232" y="7003191"/>
            <a:ext cx="3382661" cy="1065769"/>
          </a:xfrm>
          <a:prstGeom prst="rect">
            <a:avLst/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3185862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6" name="그룹 1006"/>
          <p:cNvGrpSpPr/>
          <p:nvPr/>
        </p:nvGrpSpPr>
        <p:grpSpPr>
          <a:xfrm>
            <a:off x="673016" y="1291258"/>
            <a:ext cx="16939683" cy="114286"/>
            <a:chOff x="673016" y="1291258"/>
            <a:chExt cx="16939683" cy="11428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3016" y="1291258"/>
              <a:ext cx="16939683" cy="114286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0D4AED26-AEBE-42BF-95E1-B8AEF8048C14}"/>
              </a:ext>
            </a:extLst>
          </p:cNvPr>
          <p:cNvSpPr txBox="1"/>
          <p:nvPr/>
        </p:nvSpPr>
        <p:spPr>
          <a:xfrm>
            <a:off x="642234" y="501958"/>
            <a:ext cx="11016366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4800" b="1">
                <a:cs typeface="Calibri"/>
              </a:rPr>
              <a:t>05. </a:t>
            </a:r>
            <a:r>
              <a:rPr lang="en-US" altLang="ko-KR" sz="4800" b="1" err="1">
                <a:cs typeface="Calibri"/>
              </a:rPr>
              <a:t>연결리스트</a:t>
            </a:r>
            <a:r>
              <a:rPr lang="en-US" altLang="ko-KR" sz="4800" b="1">
                <a:cs typeface="Calibri"/>
              </a:rPr>
              <a:t> 큐 </a:t>
            </a:r>
            <a:r>
              <a:rPr lang="en-US" altLang="ko-KR" sz="4800" b="1" err="1">
                <a:cs typeface="Calibri"/>
              </a:rPr>
              <a:t>미로게임</a:t>
            </a:r>
          </a:p>
        </p:txBody>
      </p:sp>
      <p:pic>
        <p:nvPicPr>
          <p:cNvPr id="11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BD47999E-29BE-409F-99B4-4EBF7E276C6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90" r="-198" b="270"/>
          <a:stretch/>
        </p:blipFill>
        <p:spPr>
          <a:xfrm>
            <a:off x="636374" y="4538968"/>
            <a:ext cx="6789990" cy="4977907"/>
          </a:xfrm>
          <a:prstGeom prst="rect">
            <a:avLst/>
          </a:prstGeom>
        </p:spPr>
      </p:pic>
      <p:pic>
        <p:nvPicPr>
          <p:cNvPr id="13" name="그림 13" descr="텍스트, 낱말맞추기게임이(가) 표시된 사진&#10;&#10;자동 생성된 설명">
            <a:extLst>
              <a:ext uri="{FF2B5EF4-FFF2-40B4-BE49-F238E27FC236}">
                <a16:creationId xmlns:a16="http://schemas.microsoft.com/office/drawing/2014/main" id="{EE48402A-4DA1-4F44-82A8-BB021E409E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76719" y="4544327"/>
            <a:ext cx="4554494" cy="490537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262DA8C-3FA6-4C80-AB30-337B2976A1BA}"/>
              </a:ext>
            </a:extLst>
          </p:cNvPr>
          <p:cNvSpPr txBox="1"/>
          <p:nvPr/>
        </p:nvSpPr>
        <p:spPr>
          <a:xfrm>
            <a:off x="667265" y="2026508"/>
            <a:ext cx="8705335" cy="181588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Wingdings"/>
              <a:buChar char="§"/>
            </a:pPr>
            <a:r>
              <a:rPr lang="ko-KR" altLang="en-US" sz="2800"/>
              <a:t>사용자의 방향키를 </a:t>
            </a:r>
            <a:r>
              <a:rPr lang="ko-KR" altLang="en-US" sz="2800" err="1"/>
              <a:t>입력받아</a:t>
            </a:r>
            <a:r>
              <a:rPr lang="ko-KR" altLang="en-US" sz="2800"/>
              <a:t> 진행</a:t>
            </a:r>
            <a:endParaRPr lang="ko-KR" altLang="en-US" sz="2800">
              <a:cs typeface="Calibri"/>
            </a:endParaRPr>
          </a:p>
          <a:p>
            <a:pPr marL="285750" indent="-285750">
              <a:buFont typeface="Wingdings"/>
              <a:buChar char="§"/>
            </a:pPr>
            <a:endParaRPr lang="ko-KR" altLang="en-US" sz="1400">
              <a:cs typeface="Calibri"/>
            </a:endParaRPr>
          </a:p>
          <a:p>
            <a:pPr marL="285750" indent="-285750">
              <a:buFont typeface="Wingdings"/>
              <a:buChar char="§"/>
            </a:pPr>
            <a:r>
              <a:rPr lang="ko-KR" altLang="en-US" sz="2800">
                <a:cs typeface="Calibri"/>
              </a:rPr>
              <a:t>출구에 도달하면 게임 종료</a:t>
            </a:r>
          </a:p>
          <a:p>
            <a:pPr marL="285750" indent="-285750">
              <a:buFont typeface="Wingdings"/>
              <a:buChar char="§"/>
            </a:pPr>
            <a:endParaRPr lang="ko-KR" altLang="en-US" sz="1400">
              <a:cs typeface="Calibri"/>
            </a:endParaRPr>
          </a:p>
          <a:p>
            <a:pPr marL="285750" indent="-285750">
              <a:buFont typeface="Wingdings"/>
              <a:buChar char="§"/>
            </a:pPr>
            <a:r>
              <a:rPr lang="ko-KR" altLang="en-US" sz="2800">
                <a:cs typeface="Calibri"/>
              </a:rPr>
              <a:t>사용자 이동 횟수 </a:t>
            </a:r>
            <a:r>
              <a:rPr lang="ko-KR" altLang="en-US" sz="2800" err="1">
                <a:cs typeface="Calibri"/>
              </a:rPr>
              <a:t>count</a:t>
            </a:r>
            <a:endParaRPr lang="ko-KR" altLang="en-US" sz="2800">
              <a:cs typeface="Calibri"/>
            </a:endParaRPr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65C40333-65EB-44C0-BAC0-64E010774EB2}"/>
              </a:ext>
            </a:extLst>
          </p:cNvPr>
          <p:cNvSpPr/>
          <p:nvPr/>
        </p:nvSpPr>
        <p:spPr>
          <a:xfrm>
            <a:off x="7765649" y="6842893"/>
            <a:ext cx="1295400" cy="3048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1947149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6" name="그룹 1006"/>
          <p:cNvGrpSpPr/>
          <p:nvPr/>
        </p:nvGrpSpPr>
        <p:grpSpPr>
          <a:xfrm>
            <a:off x="673016" y="1291258"/>
            <a:ext cx="16939683" cy="114286"/>
            <a:chOff x="673016" y="1291258"/>
            <a:chExt cx="16939683" cy="11428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73016" y="1291258"/>
              <a:ext cx="16939683" cy="114286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8DC38683-E3B9-4F68-915F-DBE9F4AB8F74}"/>
              </a:ext>
            </a:extLst>
          </p:cNvPr>
          <p:cNvSpPr txBox="1"/>
          <p:nvPr/>
        </p:nvSpPr>
        <p:spPr>
          <a:xfrm>
            <a:off x="642234" y="517404"/>
            <a:ext cx="11016366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4800" b="1" dirty="0">
                <a:cs typeface="Calibri"/>
              </a:rPr>
              <a:t>06. </a:t>
            </a:r>
            <a:r>
              <a:rPr lang="ko-KR" altLang="en-US" sz="4800" b="1" dirty="0">
                <a:cs typeface="Calibri"/>
              </a:rPr>
              <a:t>연결리스트 스택</a:t>
            </a:r>
            <a:r>
              <a:rPr lang="en-US" altLang="ko-KR" sz="4800" b="1" dirty="0">
                <a:cs typeface="Calibri"/>
              </a:rPr>
              <a:t> </a:t>
            </a:r>
            <a:r>
              <a:rPr lang="ko-KR" altLang="en-US" sz="4800" b="1" dirty="0">
                <a:cs typeface="Calibri"/>
              </a:rPr>
              <a:t>미로 게임 </a:t>
            </a:r>
            <a:r>
              <a:rPr lang="en-US" altLang="ko-KR" sz="4800" b="1" dirty="0">
                <a:cs typeface="Calibri"/>
              </a:rPr>
              <a:t>1</a:t>
            </a:r>
            <a:endParaRPr lang="ko-KR" altLang="en-US" sz="4800" b="1" dirty="0">
              <a:cs typeface="Calibri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B28354F-C6E8-4B1C-80C3-C00BC550CE45}"/>
              </a:ext>
            </a:extLst>
          </p:cNvPr>
          <p:cNvSpPr txBox="1"/>
          <p:nvPr/>
        </p:nvSpPr>
        <p:spPr>
          <a:xfrm>
            <a:off x="669666" y="1932444"/>
            <a:ext cx="16946381" cy="224676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Wingdings"/>
              <a:buChar char="§"/>
            </a:pPr>
            <a:r>
              <a:rPr lang="ko-KR" altLang="en-US" sz="2800" dirty="0">
                <a:cs typeface="Calibri"/>
              </a:rPr>
              <a:t>이동하는 적을 피해 출구까지 이동하는 게임 </a:t>
            </a:r>
            <a:r>
              <a:rPr lang="en-US" altLang="ko-KR" sz="2800" dirty="0">
                <a:cs typeface="Calibri"/>
              </a:rPr>
              <a:t>( </a:t>
            </a:r>
            <a:r>
              <a:rPr lang="ko-KR" altLang="en-US" sz="2800" dirty="0" err="1">
                <a:cs typeface="Calibri"/>
              </a:rPr>
              <a:t>팩맨</a:t>
            </a:r>
            <a:r>
              <a:rPr lang="ko-KR" altLang="en-US" sz="2800" dirty="0">
                <a:cs typeface="Calibri"/>
              </a:rPr>
              <a:t> 게임 </a:t>
            </a:r>
            <a:r>
              <a:rPr lang="en-US" altLang="ko-KR" sz="2800" dirty="0">
                <a:cs typeface="Calibri"/>
              </a:rPr>
              <a:t>)</a:t>
            </a:r>
          </a:p>
          <a:p>
            <a:pPr marL="285750" indent="-285750">
              <a:buFont typeface="Wingdings"/>
              <a:buChar char="§"/>
            </a:pPr>
            <a:endParaRPr lang="en-US" altLang="ko-KR" sz="2800" dirty="0">
              <a:cs typeface="Calibri"/>
            </a:endParaRPr>
          </a:p>
          <a:p>
            <a:pPr marL="285750" indent="-285750">
              <a:buFont typeface="Wingdings"/>
              <a:buChar char="§"/>
            </a:pPr>
            <a:r>
              <a:rPr lang="ko-KR" altLang="en-US" sz="2800" dirty="0">
                <a:cs typeface="Calibri"/>
              </a:rPr>
              <a:t>적이 먼저 움직여서 움직였을 경로를 유추하여 그 위치를 피해 이동해야 성공</a:t>
            </a:r>
            <a:endParaRPr lang="en-US" altLang="ko-KR" sz="2800" dirty="0">
              <a:cs typeface="Calibri"/>
            </a:endParaRPr>
          </a:p>
          <a:p>
            <a:endParaRPr lang="en-US" altLang="ko-KR" sz="2800" dirty="0">
              <a:cs typeface="Calibri"/>
            </a:endParaRPr>
          </a:p>
          <a:p>
            <a:pPr marL="285750" indent="-285750">
              <a:buFont typeface="Wingdings"/>
              <a:buChar char="§"/>
            </a:pPr>
            <a:r>
              <a:rPr lang="ko-KR" altLang="en-US" sz="2800" dirty="0">
                <a:cs typeface="Calibri"/>
              </a:rPr>
              <a:t>적에게 잡히거나 출구 도착 시 게임 종료</a:t>
            </a:r>
            <a:endParaRPr lang="en-US" altLang="ko-KR" sz="2800" dirty="0">
              <a:cs typeface="Calibri"/>
            </a:endParaRPr>
          </a:p>
        </p:txBody>
      </p:sp>
      <p:graphicFrame>
        <p:nvGraphicFramePr>
          <p:cNvPr id="19" name="표 9">
            <a:extLst>
              <a:ext uri="{FF2B5EF4-FFF2-40B4-BE49-F238E27FC236}">
                <a16:creationId xmlns:a16="http://schemas.microsoft.com/office/drawing/2014/main" id="{51825199-4943-4D84-9F76-938044467F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6421687"/>
              </p:ext>
            </p:extLst>
          </p:nvPr>
        </p:nvGraphicFramePr>
        <p:xfrm>
          <a:off x="1638014" y="4706113"/>
          <a:ext cx="15009684" cy="4722841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7504842">
                  <a:extLst>
                    <a:ext uri="{9D8B030D-6E8A-4147-A177-3AD203B41FA5}">
                      <a16:colId xmlns:a16="http://schemas.microsoft.com/office/drawing/2014/main" val="486730065"/>
                    </a:ext>
                  </a:extLst>
                </a:gridCol>
                <a:gridCol w="7504842">
                  <a:extLst>
                    <a:ext uri="{9D8B030D-6E8A-4147-A177-3AD203B41FA5}">
                      <a16:colId xmlns:a16="http://schemas.microsoft.com/office/drawing/2014/main" val="2615828583"/>
                    </a:ext>
                  </a:extLst>
                </a:gridCol>
              </a:tblGrid>
              <a:tr h="7604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/>
                        <a:t>적 이동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/>
                        <a:t>사용자 이동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52198158"/>
                  </a:ext>
                </a:extLst>
              </a:tr>
              <a:tr h="2832100"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2400" dirty="0">
                          <a:cs typeface="Calibri"/>
                        </a:rPr>
                        <a:t>랜덤 값 받아서 상</a:t>
                      </a:r>
                      <a:r>
                        <a:rPr lang="en-US" altLang="ko-KR" sz="2400" dirty="0">
                          <a:cs typeface="Calibri"/>
                        </a:rPr>
                        <a:t>,</a:t>
                      </a:r>
                      <a:r>
                        <a:rPr lang="ko-KR" altLang="en-US" sz="2400" dirty="0">
                          <a:cs typeface="Calibri"/>
                        </a:rPr>
                        <a:t>하</a:t>
                      </a:r>
                      <a:r>
                        <a:rPr lang="en-US" altLang="ko-KR" sz="2400" dirty="0">
                          <a:cs typeface="Calibri"/>
                        </a:rPr>
                        <a:t>,</a:t>
                      </a:r>
                      <a:r>
                        <a:rPr lang="ko-KR" altLang="en-US" sz="2400" dirty="0">
                          <a:cs typeface="Calibri"/>
                        </a:rPr>
                        <a:t>좌</a:t>
                      </a:r>
                      <a:r>
                        <a:rPr lang="en-US" altLang="ko-KR" sz="2400" dirty="0">
                          <a:cs typeface="Calibri"/>
                        </a:rPr>
                        <a:t>,</a:t>
                      </a:r>
                      <a:r>
                        <a:rPr lang="ko-KR" altLang="en-US" sz="2400" dirty="0">
                          <a:cs typeface="Calibri"/>
                        </a:rPr>
                        <a:t>우 중 한 곳으로 이동</a:t>
                      </a:r>
                      <a:endParaRPr lang="en-US" altLang="ko-KR" sz="2400" dirty="0">
                        <a:cs typeface="Calibri"/>
                      </a:endParaRPr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2000" dirty="0">
                          <a:cs typeface="Calibri"/>
                        </a:rPr>
                        <a:t>    (</a:t>
                      </a:r>
                      <a:r>
                        <a:rPr lang="ko-KR" altLang="en-US" sz="2000" dirty="0">
                          <a:cs typeface="Calibri"/>
                        </a:rPr>
                        <a:t>이동 방향이 벽이면 랜덤 값 다시 받음</a:t>
                      </a:r>
                      <a:r>
                        <a:rPr lang="en-US" altLang="ko-KR" sz="2000" dirty="0">
                          <a:cs typeface="Calibri"/>
                        </a:rPr>
                        <a:t>)</a:t>
                      </a: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endParaRPr lang="en-US" altLang="ko-KR" sz="2200" dirty="0"/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2400" dirty="0"/>
                        <a:t>랜덤 값 </a:t>
                      </a:r>
                      <a:r>
                        <a:rPr lang="en-US" altLang="ko-KR" sz="2400" dirty="0"/>
                        <a:t>:</a:t>
                      </a:r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2400" dirty="0"/>
                        <a:t>     </a:t>
                      </a:r>
                      <a:r>
                        <a:rPr lang="en-US" altLang="ko-KR" sz="2400" dirty="0"/>
                        <a:t>0 &gt; </a:t>
                      </a:r>
                      <a:r>
                        <a:rPr lang="ko-KR" altLang="en-US" sz="2400" dirty="0"/>
                        <a:t>상단 이동</a:t>
                      </a:r>
                      <a:endParaRPr lang="en-US" altLang="ko-KR" sz="2400" dirty="0"/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2400" dirty="0">
                          <a:cs typeface="Calibri"/>
                        </a:rPr>
                        <a:t>     1 &gt; </a:t>
                      </a:r>
                      <a:r>
                        <a:rPr lang="ko-KR" altLang="en-US" sz="2400" dirty="0">
                          <a:cs typeface="Calibri"/>
                        </a:rPr>
                        <a:t>하단 이동</a:t>
                      </a:r>
                      <a:endParaRPr lang="en-US" altLang="ko-KR" sz="2400" dirty="0">
                        <a:cs typeface="Calibri"/>
                      </a:endParaRPr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2400" dirty="0">
                          <a:cs typeface="Calibri"/>
                        </a:rPr>
                        <a:t>     2 &gt; </a:t>
                      </a:r>
                      <a:r>
                        <a:rPr lang="ko-KR" altLang="en-US" sz="2400" dirty="0">
                          <a:cs typeface="Calibri"/>
                        </a:rPr>
                        <a:t>좌측 이동</a:t>
                      </a:r>
                      <a:endParaRPr lang="en-US" altLang="ko-KR" sz="2400" dirty="0">
                        <a:cs typeface="Calibri"/>
                      </a:endParaRPr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2400" dirty="0">
                          <a:cs typeface="Calibri"/>
                        </a:rPr>
                        <a:t>     3 &gt; </a:t>
                      </a:r>
                      <a:r>
                        <a:rPr lang="ko-KR" altLang="en-US" sz="2400" dirty="0">
                          <a:cs typeface="Calibri"/>
                        </a:rPr>
                        <a:t>우측 이동</a:t>
                      </a:r>
                      <a:endParaRPr lang="en-US" altLang="ko-KR" sz="2400" dirty="0">
                        <a:cs typeface="Calibri"/>
                      </a:endParaRPr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endParaRPr lang="en-US" altLang="ko-KR" sz="2200" dirty="0">
                        <a:cs typeface="Calibri"/>
                      </a:endParaRPr>
                    </a:p>
                    <a:p>
                      <a:pPr marL="342900" indent="-34290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2400" dirty="0">
                          <a:cs typeface="Calibri"/>
                        </a:rPr>
                        <a:t>이동 할 위치에 사용자가 있을 경우 실패로 게임 종료 </a:t>
                      </a:r>
                      <a:r>
                        <a:rPr lang="en-US" altLang="ko-KR" sz="2200" dirty="0">
                          <a:cs typeface="Calibri"/>
                        </a:rPr>
                        <a:t>( </a:t>
                      </a:r>
                      <a:r>
                        <a:rPr lang="ko-KR" altLang="en-US" sz="2200" dirty="0">
                          <a:cs typeface="Calibri"/>
                        </a:rPr>
                        <a:t>사용자 이동 전 </a:t>
                      </a:r>
                      <a:r>
                        <a:rPr lang="en-US" altLang="ko-KR" sz="2200" dirty="0">
                          <a:cs typeface="Calibri"/>
                        </a:rPr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2400" dirty="0">
                          <a:cs typeface="Calibri"/>
                        </a:rPr>
                        <a:t>방향키를 이용해 이동</a:t>
                      </a:r>
                      <a:endParaRPr lang="en-US" altLang="ko-KR" sz="2400" dirty="0">
                        <a:cs typeface="Calibri"/>
                      </a:endParaRP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endParaRPr lang="en-US" altLang="ko-KR" sz="2200" dirty="0">
                        <a:cs typeface="Calibri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2400" dirty="0">
                          <a:cs typeface="Calibri"/>
                        </a:rPr>
                        <a:t>방향키 이외에 다른 키 입력 시 적만 이동</a:t>
                      </a:r>
                      <a:endParaRPr lang="en-US" altLang="ko-KR" sz="2400" dirty="0">
                        <a:cs typeface="Calibri"/>
                      </a:endParaRP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endParaRPr lang="en-US" altLang="ko-KR" sz="2200" dirty="0"/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2400" dirty="0">
                          <a:cs typeface="Calibri"/>
                        </a:rPr>
                        <a:t>갈 수 없는 곳으로 이동하려 할 시 적만 이동</a:t>
                      </a:r>
                      <a:endParaRPr lang="en-US" altLang="ko-KR" sz="2400" dirty="0">
                        <a:cs typeface="Calibri"/>
                      </a:endParaRP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endParaRPr lang="en-US" altLang="ko-KR" sz="2000" dirty="0">
                        <a:cs typeface="Calibri"/>
                      </a:endParaRP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2400" dirty="0">
                          <a:cs typeface="Calibri"/>
                        </a:rPr>
                        <a:t>이동한 위치에 적이 있는 경우 실패로 게임 종료</a:t>
                      </a:r>
                      <a:endParaRPr lang="en-US" altLang="ko-KR" sz="2400" dirty="0">
                        <a:cs typeface="Calibri"/>
                      </a:endParaRPr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2200" dirty="0">
                          <a:cs typeface="Calibri"/>
                        </a:rPr>
                        <a:t>    (</a:t>
                      </a:r>
                      <a:r>
                        <a:rPr lang="ko-KR" altLang="en-US" sz="2200" dirty="0">
                          <a:cs typeface="Calibri"/>
                        </a:rPr>
                        <a:t>적 이동 후</a:t>
                      </a:r>
                      <a:r>
                        <a:rPr lang="en-US" altLang="ko-KR" sz="2200" dirty="0">
                          <a:cs typeface="Calibri"/>
                        </a:rPr>
                        <a:t>)</a:t>
                      </a: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endParaRPr lang="ko-KR" altLang="en-US" sz="2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64417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4045539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6" name="그룹 1006"/>
          <p:cNvGrpSpPr/>
          <p:nvPr/>
        </p:nvGrpSpPr>
        <p:grpSpPr>
          <a:xfrm>
            <a:off x="673016" y="1291258"/>
            <a:ext cx="16939683" cy="114286"/>
            <a:chOff x="673016" y="1291258"/>
            <a:chExt cx="16939683" cy="11428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3016" y="1291258"/>
              <a:ext cx="16939683" cy="114286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253BAAC2-49CD-49AE-8F18-05B3F373F4B5}"/>
              </a:ext>
            </a:extLst>
          </p:cNvPr>
          <p:cNvSpPr txBox="1"/>
          <p:nvPr/>
        </p:nvSpPr>
        <p:spPr>
          <a:xfrm>
            <a:off x="642234" y="517404"/>
            <a:ext cx="11016366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4800" b="1" dirty="0">
                <a:cs typeface="Calibri"/>
              </a:rPr>
              <a:t>06. </a:t>
            </a:r>
            <a:r>
              <a:rPr lang="ko-KR" altLang="en-US" sz="4800" b="1" dirty="0">
                <a:cs typeface="Calibri"/>
              </a:rPr>
              <a:t>연결리스트 스택</a:t>
            </a:r>
            <a:r>
              <a:rPr lang="en-US" altLang="ko-KR" sz="4800" b="1" dirty="0">
                <a:cs typeface="Calibri"/>
              </a:rPr>
              <a:t> </a:t>
            </a:r>
            <a:r>
              <a:rPr lang="ko-KR" altLang="en-US" sz="4800" b="1" dirty="0">
                <a:cs typeface="Calibri"/>
              </a:rPr>
              <a:t>미로 게임 </a:t>
            </a:r>
            <a:r>
              <a:rPr lang="en-US" altLang="ko-KR" sz="4800" b="1" dirty="0">
                <a:cs typeface="Calibri"/>
              </a:rPr>
              <a:t>1</a:t>
            </a:r>
            <a:endParaRPr lang="ko-KR" altLang="en-US" sz="4800" b="1" dirty="0">
              <a:cs typeface="Calibri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9AFB828-BA8C-40E7-88DE-79555DC83FC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384" t="23333" r="45833" b="54445"/>
          <a:stretch/>
        </p:blipFill>
        <p:spPr>
          <a:xfrm>
            <a:off x="1219200" y="2184437"/>
            <a:ext cx="3581400" cy="38911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A544120-9835-47DF-8F3C-4023B75CBC1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6296" t="42593" r="43056" b="36667"/>
          <a:stretch/>
        </p:blipFill>
        <p:spPr>
          <a:xfrm>
            <a:off x="5791200" y="2179398"/>
            <a:ext cx="3200400" cy="389613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E2D298B-5AFF-4DAC-9504-6B9D32494A07}"/>
              </a:ext>
            </a:extLst>
          </p:cNvPr>
          <p:cNvSpPr txBox="1"/>
          <p:nvPr/>
        </p:nvSpPr>
        <p:spPr>
          <a:xfrm>
            <a:off x="1143000" y="6100470"/>
            <a:ext cx="1497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&lt; </a:t>
            </a:r>
            <a:r>
              <a:rPr lang="ko-KR" altLang="en-US" dirty="0"/>
              <a:t>게임 시작 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A67E90D-BF56-4169-B4C7-8A728CFAF634}"/>
              </a:ext>
            </a:extLst>
          </p:cNvPr>
          <p:cNvSpPr txBox="1"/>
          <p:nvPr/>
        </p:nvSpPr>
        <p:spPr>
          <a:xfrm>
            <a:off x="5699760" y="6095431"/>
            <a:ext cx="1497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&lt; </a:t>
            </a:r>
            <a:r>
              <a:rPr lang="ko-KR" altLang="en-US" dirty="0"/>
              <a:t>탈출 성공 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058B2FF-9200-4411-81FD-AAF1F6B71757}"/>
              </a:ext>
            </a:extLst>
          </p:cNvPr>
          <p:cNvSpPr/>
          <p:nvPr/>
        </p:nvSpPr>
        <p:spPr>
          <a:xfrm>
            <a:off x="8991600" y="2229751"/>
            <a:ext cx="1905000" cy="384578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dirty="0"/>
              <a:t>출력</a:t>
            </a:r>
            <a:r>
              <a:rPr lang="en-US" altLang="ko-KR" dirty="0"/>
              <a:t>: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총 이동 횟수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최종 미로 맵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4C586483-94D3-41BF-B95E-1B933ECF2D5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0463" t="34444" r="38825" b="32222"/>
          <a:stretch/>
        </p:blipFill>
        <p:spPr>
          <a:xfrm>
            <a:off x="11963400" y="2179398"/>
            <a:ext cx="2857498" cy="555734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4B8BB47-EF84-4889-AB83-AE60284EE023}"/>
              </a:ext>
            </a:extLst>
          </p:cNvPr>
          <p:cNvSpPr txBox="1"/>
          <p:nvPr/>
        </p:nvSpPr>
        <p:spPr>
          <a:xfrm>
            <a:off x="11963400" y="7721585"/>
            <a:ext cx="1497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&lt; </a:t>
            </a:r>
            <a:r>
              <a:rPr lang="ko-KR" altLang="en-US" dirty="0"/>
              <a:t>탈출 실패 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728D48A-A48A-4568-BB68-CE1AF7B0533A}"/>
              </a:ext>
            </a:extLst>
          </p:cNvPr>
          <p:cNvSpPr/>
          <p:nvPr/>
        </p:nvSpPr>
        <p:spPr>
          <a:xfrm>
            <a:off x="14820898" y="2177155"/>
            <a:ext cx="2027482" cy="55444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dirty="0"/>
              <a:t>출력</a:t>
            </a:r>
            <a:r>
              <a:rPr lang="en-US" altLang="ko-KR" dirty="0"/>
              <a:t>: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잡히기 전 미로 맵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최종 미로 맵</a:t>
            </a:r>
          </a:p>
        </p:txBody>
      </p:sp>
    </p:spTree>
    <p:extLst>
      <p:ext uri="{BB962C8B-B14F-4D97-AF65-F5344CB8AC3E}">
        <p14:creationId xmlns:p14="http://schemas.microsoft.com/office/powerpoint/2010/main" val="32534089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406EBDFCC77C7747870925718756D18B" ma:contentTypeVersion="7" ma:contentTypeDescription="새 문서를 만듭니다." ma:contentTypeScope="" ma:versionID="54c29e5797ba577727f2709417a7896b">
  <xsd:schema xmlns:xsd="http://www.w3.org/2001/XMLSchema" xmlns:xs="http://www.w3.org/2001/XMLSchema" xmlns:p="http://schemas.microsoft.com/office/2006/metadata/properties" xmlns:ns3="96bde551-4db6-44a7-8d1a-3d2cad5c56e4" targetNamespace="http://schemas.microsoft.com/office/2006/metadata/properties" ma:root="true" ma:fieldsID="d4f3851e1f336668f61e086090ae47ae" ns3:_="">
    <xsd:import namespace="96bde551-4db6-44a7-8d1a-3d2cad5c56e4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6bde551-4db6-44a7-8d1a-3d2cad5c56e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CFD538ED-3055-4229-9E6E-83A5531F78C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C9EE3E5-9D43-4427-8091-1422792E51A3}">
  <ds:schemaRefs>
    <ds:schemaRef ds:uri="96bde551-4db6-44a7-8d1a-3d2cad5c56e4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F4FC8B6F-0CC1-4FC1-AD2C-092C05B0FE36}">
  <ds:schemaRefs>
    <ds:schemaRef ds:uri="96bde551-4db6-44a7-8d1a-3d2cad5c56e4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344</TotalTime>
  <Words>445</Words>
  <Application>Microsoft Office PowerPoint</Application>
  <PresentationFormat>사용자 지정</PresentationFormat>
  <Paragraphs>93</Paragraphs>
  <Slides>11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6" baseType="lpstr">
      <vt:lpstr>맑은 고딕</vt:lpstr>
      <vt:lpstr>Arial</vt:lpstr>
      <vt:lpstr>Calibri</vt:lpstr>
      <vt:lpstr>Wingdings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신아영 (컴퓨터과학과)</cp:lastModifiedBy>
  <cp:revision>4</cp:revision>
  <dcterms:created xsi:type="dcterms:W3CDTF">2021-12-11T15:59:05Z</dcterms:created>
  <dcterms:modified xsi:type="dcterms:W3CDTF">2021-12-11T12:44:40Z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0x010100406EBDFCC77C7747870925718756D18B</vt:lpwstr>
  </property>
</Properties>
</file>